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6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3" r:id="rId18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88" Type="http://schemas.openxmlformats.org/officeDocument/2006/relationships/slide" Target="slides/slide6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3" name="Shape 9833"/>
        <p:cNvGrpSpPr/>
        <p:nvPr/>
      </p:nvGrpSpPr>
      <p:grpSpPr>
        <a:xfrm>
          <a:off x="0" y="0"/>
          <a:ext cx="0" cy="0"/>
          <a:chOff x="0" y="0"/>
          <a:chExt cx="0" cy="0"/>
        </a:xfrm>
      </p:grpSpPr>
      <p:sp>
        <p:nvSpPr>
          <p:cNvPr id="9834" name="Google Shape;9834;p68:notes"/>
          <p:cNvSpPr/>
          <p:nvPr>
            <p:ph idx="2" type="sldImg"/>
          </p:nvPr>
        </p:nvSpPr>
        <p:spPr>
          <a:xfrm>
            <a:off x="1177925" y="800100"/>
            <a:ext cx="4795838" cy="3597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35" name="Google Shape;9835;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  Enumerations with symbols as captions, internal hyphens</a:t>
            </a:r>
            <a:endParaRPr/>
          </a:p>
          <a:p>
            <a:pPr indent="-76200" lvl="0" marL="0" rtl="0" algn="l">
              <a:spcBef>
                <a:spcPts val="0"/>
              </a:spcBef>
              <a:spcAft>
                <a:spcPts val="0"/>
              </a:spcAft>
              <a:buClr>
                <a:schemeClr val="dk1"/>
              </a:buClr>
              <a:buSzPts val="1200"/>
              <a:buFont typeface="Arial"/>
              <a:buChar char="•"/>
            </a:pPr>
            <a:r>
              <a:rPr lang="en-US"/>
              <a:t>Sometimes the “caption” is not a word but a symbol.   One common symbol is the number sign, #.   It is allowable as contents of a caption subfield.</a:t>
            </a:r>
            <a:endParaRPr/>
          </a:p>
          <a:p>
            <a:pPr indent="-76200" lvl="0" marL="0" rtl="0" algn="l">
              <a:spcBef>
                <a:spcPts val="0"/>
              </a:spcBef>
              <a:spcAft>
                <a:spcPts val="0"/>
              </a:spcAft>
              <a:buClr>
                <a:schemeClr val="dk1"/>
              </a:buClr>
              <a:buSzPts val="1200"/>
              <a:buFont typeface="Arial"/>
              <a:buChar char="•"/>
            </a:pPr>
            <a:r>
              <a:rPr lang="en-US"/>
              <a:t>NISO standards prescribe the hyphen as a connector between the beginning and the end of a holdings statement expressed as a range. </a:t>
            </a:r>
            <a:endParaRPr/>
          </a:p>
          <a:p>
            <a:pPr indent="-76200" lvl="0" marL="0" rtl="0" algn="l">
              <a:spcBef>
                <a:spcPts val="0"/>
              </a:spcBef>
              <a:spcAft>
                <a:spcPts val="0"/>
              </a:spcAft>
              <a:buClr>
                <a:schemeClr val="dk1"/>
              </a:buClr>
              <a:buSzPts val="1200"/>
              <a:buFont typeface="Arial"/>
              <a:buChar char="•"/>
            </a:pPr>
            <a:r>
              <a:rPr lang="en-US"/>
              <a:t> But hyphens are also found as part of printed enumerations. </a:t>
            </a:r>
            <a:endParaRPr/>
          </a:p>
          <a:p>
            <a:pPr indent="-76200" lvl="0" marL="0" rtl="0" algn="l">
              <a:spcBef>
                <a:spcPts val="0"/>
              </a:spcBef>
              <a:spcAft>
                <a:spcPts val="0"/>
              </a:spcAft>
              <a:buClr>
                <a:schemeClr val="dk1"/>
              </a:buClr>
              <a:buSzPts val="1200"/>
              <a:buFont typeface="Arial"/>
              <a:buChar char="•"/>
            </a:pPr>
            <a:r>
              <a:rPr lang="en-US"/>
              <a:t>We suggest using the period as a substitute for the hyphen.  A computer will try to interpret the hyphen as signifying a compressed holdings statement.</a:t>
            </a:r>
            <a:endParaRPr/>
          </a:p>
          <a:p>
            <a:pPr indent="-76200" lvl="0" marL="0" rtl="0" algn="l">
              <a:spcBef>
                <a:spcPts val="0"/>
              </a:spcBef>
              <a:spcAft>
                <a:spcPts val="0"/>
              </a:spcAft>
              <a:buClr>
                <a:schemeClr val="dk1"/>
              </a:buClr>
              <a:buSzPts val="1200"/>
              <a:buFont typeface="Arial"/>
              <a:buChar char="•"/>
            </a:pPr>
            <a:r>
              <a:rPr lang="en-US"/>
              <a:t>Note:  This is one of the many cases where a compressed statement could not be given in coded fields, because it would be ambiguous.  It would have to be given in textual holdings fields (perhaps with explanatory notes).  Ideally, MFHD and NISO would have reserved punctuation such as hyphens to prevent ambiguity.</a:t>
            </a:r>
            <a:endParaRPr/>
          </a:p>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notesSlide" Target="../notesSlides/notesSlide68.xml"/><Relationship Id="rId3" Type="http://schemas.openxmlformats.org/officeDocument/2006/relationships/image" Target="../media/image223.png"/></Relationships>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6" name="Shape 9836"/>
        <p:cNvGrpSpPr/>
        <p:nvPr/>
      </p:nvGrpSpPr>
      <p:grpSpPr>
        <a:xfrm>
          <a:off x="0" y="0"/>
          <a:ext cx="0" cy="0"/>
          <a:chOff x="0" y="0"/>
          <a:chExt cx="0" cy="0"/>
        </a:xfrm>
      </p:grpSpPr>
      <p:sp>
        <p:nvSpPr>
          <p:cNvPr id="9837" name="Google Shape;9837;p149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38" name="Google Shape;9838;p149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39" name="Google Shape;9839;p1498"/>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40" name="Google Shape;9840;p1498"/>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41" name="Google Shape;9841;p1498"/>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sz="4000"/>
              <a:t>Symbols, hyphens, coding challenges</a:t>
            </a:r>
            <a:endParaRPr/>
          </a:p>
        </p:txBody>
      </p:sp>
      <p:sp>
        <p:nvSpPr>
          <p:cNvPr id="9842" name="Google Shape;9842;p1498"/>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p>
            <a:pPr indent="-342900" lvl="0" marL="342900" rtl="0" algn="l">
              <a:lnSpc>
                <a:spcPct val="90000"/>
              </a:lnSpc>
              <a:spcBef>
                <a:spcPts val="0"/>
              </a:spcBef>
              <a:spcAft>
                <a:spcPts val="0"/>
              </a:spcAft>
              <a:buClr>
                <a:schemeClr val="lt1"/>
              </a:buClr>
              <a:buSzPts val="2800"/>
              <a:buFont typeface="Tahoma"/>
              <a:buChar char="•"/>
            </a:pPr>
            <a:r>
              <a:rPr lang="en-US" sz="2800"/>
              <a:t>NISO standards prescribe hyphens as connectors within holdings statements.  </a:t>
            </a:r>
            <a:endParaRPr/>
          </a:p>
          <a:p>
            <a:pPr indent="-342900" lvl="0" marL="342900" rtl="0" algn="l">
              <a:lnSpc>
                <a:spcPct val="90000"/>
              </a:lnSpc>
              <a:spcBef>
                <a:spcPts val="560"/>
              </a:spcBef>
              <a:spcAft>
                <a:spcPts val="0"/>
              </a:spcAft>
              <a:buClr>
                <a:schemeClr val="lt1"/>
              </a:buClr>
              <a:buSzPts val="2800"/>
              <a:buFont typeface="Tahoma"/>
              <a:buChar char="•"/>
            </a:pPr>
            <a:r>
              <a:rPr lang="en-US" sz="2800"/>
              <a:t>Some serials have symbols as captions, internal hyphens, and other coding challenges. </a:t>
            </a:r>
            <a:r>
              <a:rPr lang="en-US" sz="2800" u="sng"/>
              <a:t>Unofficially</a:t>
            </a:r>
            <a:r>
              <a:rPr lang="en-US" sz="2800"/>
              <a:t>, the    Publication Patterns Initiative </a:t>
            </a:r>
            <a:endParaRPr/>
          </a:p>
          <a:p>
            <a:pPr indent="-342900" lvl="0" marL="342900" rtl="0" algn="l">
              <a:lnSpc>
                <a:spcPct val="90000"/>
              </a:lnSpc>
              <a:spcBef>
                <a:spcPts val="560"/>
              </a:spcBef>
              <a:spcAft>
                <a:spcPts val="0"/>
              </a:spcAft>
              <a:buClr>
                <a:schemeClr val="lt1"/>
              </a:buClr>
              <a:buSzPts val="2800"/>
              <a:buFont typeface="Tahoma"/>
              <a:buNone/>
            </a:pPr>
            <a:r>
              <a:rPr lang="en-US" sz="2800"/>
              <a:t>   substitutes a period for the</a:t>
            </a:r>
            <a:endParaRPr/>
          </a:p>
          <a:p>
            <a:pPr indent="-342900" lvl="0" marL="342900" rtl="0" algn="l">
              <a:lnSpc>
                <a:spcPct val="90000"/>
              </a:lnSpc>
              <a:spcBef>
                <a:spcPts val="560"/>
              </a:spcBef>
              <a:spcAft>
                <a:spcPts val="0"/>
              </a:spcAft>
              <a:buClr>
                <a:schemeClr val="lt1"/>
              </a:buClr>
              <a:buSzPts val="2800"/>
              <a:buFont typeface="Tahoma"/>
              <a:buNone/>
            </a:pPr>
            <a:r>
              <a:rPr lang="en-US" sz="2800"/>
              <a:t>   hyphen so as to distinguish</a:t>
            </a:r>
            <a:endParaRPr/>
          </a:p>
          <a:p>
            <a:pPr indent="-342900" lvl="0" marL="342900" rtl="0" algn="l">
              <a:lnSpc>
                <a:spcPct val="90000"/>
              </a:lnSpc>
              <a:spcBef>
                <a:spcPts val="560"/>
              </a:spcBef>
              <a:spcAft>
                <a:spcPts val="0"/>
              </a:spcAft>
              <a:buClr>
                <a:schemeClr val="lt1"/>
              </a:buClr>
              <a:buSzPts val="2800"/>
              <a:buFont typeface="Tahoma"/>
              <a:buNone/>
            </a:pPr>
            <a:r>
              <a:rPr lang="en-US" sz="2800"/>
              <a:t>   them from ranges.</a:t>
            </a:r>
            <a:endParaRPr/>
          </a:p>
        </p:txBody>
      </p:sp>
      <p:sp>
        <p:nvSpPr>
          <p:cNvPr id="9843" name="Google Shape;9843;p1498"/>
          <p:cNvSpPr/>
          <p:nvPr/>
        </p:nvSpPr>
        <p:spPr>
          <a:xfrm>
            <a:off x="304800" y="3733800"/>
            <a:ext cx="2667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pic>
        <p:nvPicPr>
          <p:cNvPr id="9844" name="Google Shape;9844;p1498"/>
          <p:cNvPicPr preferRelativeResize="0"/>
          <p:nvPr/>
        </p:nvPicPr>
        <p:blipFill rotWithShape="1">
          <a:blip r:embed="rId3">
            <a:alphaModFix/>
          </a:blip>
          <a:srcRect b="0" l="0" r="0" t="0"/>
          <a:stretch/>
        </p:blipFill>
        <p:spPr>
          <a:xfrm>
            <a:off x="5257800" y="2743200"/>
            <a:ext cx="3886200" cy="1295400"/>
          </a:xfrm>
          <a:prstGeom prst="rect">
            <a:avLst/>
          </a:prstGeom>
          <a:noFill/>
          <a:ln>
            <a:noFill/>
          </a:ln>
        </p:spPr>
      </p:pic>
      <p:sp>
        <p:nvSpPr>
          <p:cNvPr id="9845" name="Google Shape;9845;p1498"/>
          <p:cNvSpPr/>
          <p:nvPr/>
        </p:nvSpPr>
        <p:spPr>
          <a:xfrm>
            <a:off x="5334000" y="4191000"/>
            <a:ext cx="3352800" cy="457200"/>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Arial Narrow"/>
              <a:buNone/>
            </a:pPr>
            <a:r>
              <a:rPr b="0" i="0" lang="en-US" sz="2400" u="none" cap="none" strike="noStrike">
                <a:solidFill>
                  <a:srgbClr val="FFFFFF"/>
                </a:solidFill>
                <a:latin typeface="Arial Narrow"/>
                <a:ea typeface="Arial Narrow"/>
                <a:cs typeface="Arial Narrow"/>
                <a:sym typeface="Arial Narrow"/>
              </a:rPr>
              <a:t>A</a:t>
            </a:r>
            <a:endParaRPr/>
          </a:p>
        </p:txBody>
      </p:sp>
      <p:sp>
        <p:nvSpPr>
          <p:cNvPr id="9846" name="Google Shape;9846;p1498"/>
          <p:cNvSpPr/>
          <p:nvPr/>
        </p:nvSpPr>
        <p:spPr>
          <a:xfrm>
            <a:off x="5334000" y="3657600"/>
            <a:ext cx="3352800" cy="581025"/>
          </a:xfrm>
          <a:prstGeom prst="rect">
            <a:avLst/>
          </a:prstGeom>
          <a:solidFill>
            <a:srgbClr val="000099"/>
          </a:solid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600"/>
              <a:buFont typeface="Book Antiqua"/>
              <a:buNone/>
            </a:pPr>
            <a:r>
              <a:rPr b="0" i="0" lang="en-US" sz="1600" u="none" cap="none" strike="noStrike">
                <a:solidFill>
                  <a:srgbClr val="FFFFFF"/>
                </a:solidFill>
                <a:latin typeface="Book Antiqua"/>
                <a:ea typeface="Book Antiqua"/>
                <a:cs typeface="Book Antiqua"/>
                <a:sym typeface="Book Antiqua"/>
              </a:rPr>
              <a:t>Weekly Intelligence Notes #24-00</a:t>
            </a:r>
            <a:br>
              <a:rPr b="0" i="0" lang="en-US" sz="1600" u="none" cap="none" strike="noStrike">
                <a:solidFill>
                  <a:srgbClr val="FFFFFF"/>
                </a:solidFill>
                <a:latin typeface="Book Antiqua"/>
                <a:ea typeface="Book Antiqua"/>
                <a:cs typeface="Book Antiqua"/>
                <a:sym typeface="Book Antiqua"/>
              </a:rPr>
            </a:br>
            <a:r>
              <a:rPr b="0" i="0" lang="en-US" sz="1600" u="none" cap="none" strike="noStrike">
                <a:solidFill>
                  <a:srgbClr val="FFFFFF"/>
                </a:solidFill>
                <a:latin typeface="Book Antiqua"/>
                <a:ea typeface="Book Antiqua"/>
                <a:cs typeface="Book Antiqua"/>
                <a:sym typeface="Book Antiqua"/>
              </a:rPr>
              <a:t>June 17, 2000</a:t>
            </a:r>
            <a:endParaRPr/>
          </a:p>
        </p:txBody>
      </p:sp>
      <p:sp>
        <p:nvSpPr>
          <p:cNvPr id="9847" name="Google Shape;9847;p1498"/>
          <p:cNvSpPr/>
          <p:nvPr/>
        </p:nvSpPr>
        <p:spPr>
          <a:xfrm>
            <a:off x="304800" y="4724400"/>
            <a:ext cx="8305800" cy="903288"/>
          </a:xfrm>
          <a:prstGeom prst="rect">
            <a:avLst/>
          </a:prstGeom>
          <a:noFill/>
          <a:ln>
            <a:noFill/>
          </a:ln>
        </p:spPr>
        <p:txBody>
          <a:bodyPr anchorCtr="0" anchor="t" bIns="46025" lIns="92075" spcFirstLastPara="1" rIns="92075" wrap="square" tIns="46025">
            <a:noAutofit/>
          </a:bodyPr>
          <a:lstStyle/>
          <a:p>
            <a:pPr indent="0" lvl="0" marL="0" marR="0" rtl="0" algn="l">
              <a:lnSpc>
                <a:spcPct val="70000"/>
              </a:lnSpc>
              <a:spcBef>
                <a:spcPts val="0"/>
              </a:spcBef>
              <a:spcAft>
                <a:spcPts val="0"/>
              </a:spcAft>
              <a:buClr>
                <a:srgbClr val="FFFF66"/>
              </a:buClr>
              <a:buSzPts val="2800"/>
              <a:buFont typeface="Arial Narrow"/>
              <a:buNone/>
            </a:pPr>
            <a:r>
              <a:rPr b="0" i="0" lang="en-US" sz="2800" u="none" cap="none" strike="noStrike">
                <a:solidFill>
                  <a:srgbClr val="FFFF66"/>
                </a:solidFill>
                <a:latin typeface="Arial Narrow"/>
                <a:ea typeface="Arial Narrow"/>
                <a:cs typeface="Arial Narrow"/>
                <a:sym typeface="Arial Narrow"/>
              </a:rPr>
              <a:t>853 20</a:t>
            </a:r>
            <a:r>
              <a:rPr b="0" i="0" lang="en-US" sz="2800" u="none" cap="none" strike="noStrike">
                <a:solidFill>
                  <a:srgbClr val="FFFFFF"/>
                </a:solidFill>
                <a:latin typeface="Arial Narrow"/>
                <a:ea typeface="Arial Narrow"/>
                <a:cs typeface="Arial Narrow"/>
                <a:sym typeface="Arial Narrow"/>
              </a:rPr>
              <a:t> $8 1 $a #  $i (year) $j (month) $k (day) $w w $x 0107</a:t>
            </a:r>
            <a:endParaRPr/>
          </a:p>
          <a:p>
            <a:pPr indent="0" lvl="0" marL="0" marR="0" rtl="0" algn="l">
              <a:lnSpc>
                <a:spcPct val="70000"/>
              </a:lnSpc>
              <a:spcBef>
                <a:spcPts val="1400"/>
              </a:spcBef>
              <a:spcAft>
                <a:spcPts val="0"/>
              </a:spcAft>
              <a:buClr>
                <a:srgbClr val="FCE9D0"/>
              </a:buClr>
              <a:buSzPts val="2800"/>
              <a:buFont typeface="Arial Narrow"/>
              <a:buNone/>
            </a:pPr>
            <a:r>
              <a:rPr b="0" i="0" lang="en-US" sz="2800" u="none" cap="none" strike="noStrike">
                <a:solidFill>
                  <a:srgbClr val="FCE9D0"/>
                </a:solidFill>
                <a:latin typeface="Arial Narrow"/>
                <a:ea typeface="Arial Narrow"/>
                <a:cs typeface="Arial Narrow"/>
                <a:sym typeface="Arial Narrow"/>
              </a:rPr>
              <a:t>863 41  $8 1.1 $a 24.00 $i 2000 $j 06 $k 17</a:t>
            </a:r>
            <a:endParaRPr/>
          </a:p>
        </p:txBody>
      </p:sp>
      <p:sp>
        <p:nvSpPr>
          <p:cNvPr id="9848" name="Google Shape;9848;p1498"/>
          <p:cNvSpPr/>
          <p:nvPr/>
        </p:nvSpPr>
        <p:spPr>
          <a:xfrm>
            <a:off x="228600" y="5791200"/>
            <a:ext cx="81534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66"/>
              </a:buClr>
              <a:buSzPts val="2400"/>
              <a:buFont typeface="Arial Narrow"/>
              <a:buNone/>
            </a:pPr>
            <a:r>
              <a:rPr b="0" i="0" lang="en-US" sz="2400" u="none" cap="none" strike="noStrike">
                <a:solidFill>
                  <a:srgbClr val="FFFF66"/>
                </a:solidFill>
                <a:latin typeface="Arial Narrow"/>
                <a:ea typeface="Arial Narrow"/>
                <a:cs typeface="Arial Narrow"/>
                <a:sym typeface="Arial Narrow"/>
              </a:rPr>
              <a:t>May display as</a:t>
            </a:r>
            <a:r>
              <a:rPr b="0" i="0" lang="en-US" sz="2400" u="none" cap="none" strike="noStrike">
                <a:solidFill>
                  <a:srgbClr val="FFFFFF"/>
                </a:solidFill>
                <a:latin typeface="Arial Narrow"/>
                <a:ea typeface="Arial Narrow"/>
                <a:cs typeface="Arial Narrow"/>
                <a:sym typeface="Arial Narrow"/>
              </a:rPr>
              <a:t>:    #24.00(2000:June 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47"/>
                                        </p:tgtEl>
                                        <p:attrNameLst>
                                          <p:attrName>style.visibility</p:attrName>
                                        </p:attrNameLst>
                                      </p:cBhvr>
                                      <p:to>
                                        <p:strVal val="visible"/>
                                      </p:to>
                                    </p:set>
                                    <p:anim calcmode="lin" valueType="num">
                                      <p:cBhvr additive="base">
                                        <p:cTn dur="500"/>
                                        <p:tgtEl>
                                          <p:spTgt spid="984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848"/>
                                        </p:tgtEl>
                                        <p:attrNameLst>
                                          <p:attrName>style.visibility</p:attrName>
                                        </p:attrNameLst>
                                      </p:cBhvr>
                                      <p:to>
                                        <p:strVal val="visible"/>
                                      </p:to>
                                    </p:set>
                                    <p:anim calcmode="lin" valueType="num">
                                      <p:cBhvr additive="base">
                                        <p:cTn dur="500"/>
                                        <p:tgtEl>
                                          <p:spTgt spid="98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